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  <p:sldId id="265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AA187-4FA3-4713-BAF6-36F00AF0F9E5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8AECE-28A6-444A-B135-81BAA9860C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AA187-4FA3-4713-BAF6-36F00AF0F9E5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8AECE-28A6-444A-B135-81BAA9860C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AA187-4FA3-4713-BAF6-36F00AF0F9E5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8AECE-28A6-444A-B135-81BAA9860C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AA187-4FA3-4713-BAF6-36F00AF0F9E5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8AECE-28A6-444A-B135-81BAA9860C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AA187-4FA3-4713-BAF6-36F00AF0F9E5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8AECE-28A6-444A-B135-81BAA9860C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AA187-4FA3-4713-BAF6-36F00AF0F9E5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8AECE-28A6-444A-B135-81BAA9860C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AA187-4FA3-4713-BAF6-36F00AF0F9E5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8AECE-28A6-444A-B135-81BAA9860C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AA187-4FA3-4713-BAF6-36F00AF0F9E5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8AECE-28A6-444A-B135-81BAA9860C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AA187-4FA3-4713-BAF6-36F00AF0F9E5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8AECE-28A6-444A-B135-81BAA9860C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AA187-4FA3-4713-BAF6-36F00AF0F9E5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8AECE-28A6-444A-B135-81BAA9860C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AA187-4FA3-4713-BAF6-36F00AF0F9E5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E28AECE-28A6-444A-B135-81BAA9860C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DDAA187-4FA3-4713-BAF6-36F00AF0F9E5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E28AECE-28A6-444A-B135-81BAA9860CB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24" y="2428868"/>
            <a:ext cx="7854696" cy="1752600"/>
          </a:xfrm>
        </p:spPr>
        <p:txBody>
          <a:bodyPr/>
          <a:lstStyle/>
          <a:p>
            <a:pPr algn="ctr"/>
            <a:r>
              <a:rPr lang="ar-LB" sz="4000" dirty="0" smtClean="0">
                <a:solidFill>
                  <a:srgbClr val="00B0F0"/>
                </a:solidFill>
              </a:rPr>
              <a:t>الصّف الخامس الأساسي</a:t>
            </a:r>
          </a:p>
          <a:p>
            <a:pPr algn="ctr"/>
            <a:r>
              <a:rPr lang="ar-LB" sz="4000" dirty="0" smtClean="0">
                <a:solidFill>
                  <a:srgbClr val="00B0F0"/>
                </a:solidFill>
              </a:rPr>
              <a:t>المادّة: قراءة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71472" y="1071546"/>
            <a:ext cx="7851648" cy="928694"/>
          </a:xfrm>
        </p:spPr>
        <p:txBody>
          <a:bodyPr/>
          <a:lstStyle/>
          <a:p>
            <a:r>
              <a:rPr lang="ar-LB" dirty="0" smtClean="0"/>
              <a:t>مدرسة </a:t>
            </a:r>
            <a:r>
              <a:rPr lang="ar-LB" dirty="0" smtClean="0"/>
              <a:t>دومينيكان لسيّدة الدّاليفراند </a:t>
            </a:r>
            <a:r>
              <a:rPr lang="ar-LB" dirty="0" smtClean="0"/>
              <a:t>عاريّا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ar-LB" sz="6600" dirty="0" smtClean="0"/>
              <a:t>المحور الثّالث: أعرِفُ كثيرًا</a:t>
            </a:r>
            <a:endParaRPr lang="en-US" sz="6600" dirty="0"/>
          </a:p>
        </p:txBody>
      </p:sp>
      <p:pic>
        <p:nvPicPr>
          <p:cNvPr id="4" name="Content Placeholder 3" descr="CamScanner 05-05-2020 18.52.49_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000108"/>
            <a:ext cx="9143999" cy="585789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785794"/>
            <a:ext cx="8229600" cy="4389120"/>
          </a:xfrm>
        </p:spPr>
        <p:txBody>
          <a:bodyPr>
            <a:normAutofit/>
          </a:bodyPr>
          <a:lstStyle/>
          <a:p>
            <a:pPr algn="r" rtl="1"/>
            <a:r>
              <a:rPr lang="ar-LB" sz="3200" dirty="0" smtClean="0">
                <a:latin typeface="Traditional Arabic" pitchFamily="18" charset="-78"/>
                <a:cs typeface="Traditional Arabic" pitchFamily="18" charset="-78"/>
              </a:rPr>
              <a:t>أوّلًا: أعد قراءة النّصّ قراءة جهريّة.</a:t>
            </a:r>
          </a:p>
          <a:p>
            <a:pPr algn="r" rtl="1"/>
            <a:r>
              <a:rPr lang="ar-LB" sz="3200" dirty="0" smtClean="0">
                <a:latin typeface="Traditional Arabic" pitchFamily="18" charset="-78"/>
                <a:cs typeface="Traditional Arabic" pitchFamily="18" charset="-78"/>
              </a:rPr>
              <a:t>ثانيًا: قُم </a:t>
            </a:r>
            <a:r>
              <a:rPr lang="ar-LB" sz="3200" dirty="0" smtClean="0">
                <a:latin typeface="Traditional Arabic" pitchFamily="18" charset="-78"/>
                <a:cs typeface="Traditional Arabic" pitchFamily="18" charset="-78"/>
              </a:rPr>
              <a:t>بـحـفظ الـمترادفات</a:t>
            </a:r>
            <a:r>
              <a:rPr lang="ar-LB" sz="3200" dirty="0" smtClean="0">
                <a:latin typeface="Traditional Arabic" pitchFamily="18" charset="-78"/>
                <a:cs typeface="Traditional Arabic" pitchFamily="18" charset="-78"/>
              </a:rPr>
              <a:t>. وانسخها على د. </a:t>
            </a:r>
            <a:r>
              <a:rPr lang="ar-LB" sz="3200" dirty="0" smtClean="0">
                <a:latin typeface="Traditional Arabic" pitchFamily="18" charset="-78"/>
                <a:cs typeface="Traditional Arabic" pitchFamily="18" charset="-78"/>
              </a:rPr>
              <a:t>تـحليل </a:t>
            </a:r>
            <a:r>
              <a:rPr lang="ar-LB" sz="3200" dirty="0" smtClean="0">
                <a:latin typeface="Traditional Arabic" pitchFamily="18" charset="-78"/>
                <a:cs typeface="Traditional Arabic" pitchFamily="18" charset="-78"/>
              </a:rPr>
              <a:t>النّصّ.</a:t>
            </a:r>
          </a:p>
          <a:p>
            <a:pPr algn="r" rtl="1"/>
            <a:r>
              <a:rPr lang="ar-LB" sz="3200" dirty="0" smtClean="0">
                <a:latin typeface="Traditional Arabic" pitchFamily="18" charset="-78"/>
                <a:cs typeface="Traditional Arabic" pitchFamily="18" charset="-78"/>
              </a:rPr>
              <a:t>ثالثًا: استخرج من النّص 4 </a:t>
            </a:r>
            <a:r>
              <a:rPr lang="ar-LB" sz="3200" dirty="0" smtClean="0">
                <a:latin typeface="Traditional Arabic" pitchFamily="18" charset="-78"/>
                <a:cs typeface="Traditional Arabic" pitchFamily="18" charset="-78"/>
              </a:rPr>
              <a:t>جـمل جـميلة ودوّنـها </a:t>
            </a:r>
            <a:r>
              <a:rPr lang="ar-LB" sz="3200" dirty="0" smtClean="0">
                <a:latin typeface="Traditional Arabic" pitchFamily="18" charset="-78"/>
                <a:cs typeface="Traditional Arabic" pitchFamily="18" charset="-78"/>
              </a:rPr>
              <a:t>على د. عمل البيت.</a:t>
            </a:r>
          </a:p>
          <a:p>
            <a:pPr algn="r" rtl="1"/>
            <a:r>
              <a:rPr lang="ar-LB" sz="3200" dirty="0" smtClean="0">
                <a:latin typeface="Traditional Arabic" pitchFamily="18" charset="-78"/>
                <a:cs typeface="Traditional Arabic" pitchFamily="18" charset="-78"/>
              </a:rPr>
              <a:t>رابعًا: أنشطة خطيّة في كتاب 3 ص. 20-21 رقم 1(أ-ب-ج-د-ه)، ص. 22 رقم 1-2</a:t>
            </a:r>
          </a:p>
          <a:p>
            <a:pPr algn="r" rtl="1"/>
            <a:endParaRPr lang="ar-L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amScanner 05-05-2020 18.52.49_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7999"/>
          </a:xfrm>
        </p:spPr>
      </p:pic>
      <p:pic>
        <p:nvPicPr>
          <p:cNvPr id="5" name="1">
            <a:hlinkClick r:id="" action="ppaction://media"/>
          </p:cNvPr>
          <p:cNvPicPr>
            <a:picLocks noRot="1" noChangeAspect="1"/>
          </p:cNvPicPr>
          <p:nvPr>
            <a:wavAudioFile r:embed="rId1" name="1"/>
          </p:nvPr>
        </p:nvPicPr>
        <p:blipFill>
          <a:blip r:embed="rId4"/>
          <a:stretch>
            <a:fillRect/>
          </a:stretch>
        </p:blipFill>
        <p:spPr>
          <a:xfrm>
            <a:off x="428596" y="357166"/>
            <a:ext cx="714380" cy="7143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65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amScanner 05-05-2020 18.52.49_2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3999" cy="6857999"/>
          </a:xfrm>
        </p:spPr>
      </p:pic>
      <p:pic>
        <p:nvPicPr>
          <p:cNvPr id="6" name="2">
            <a:hlinkClick r:id="" action="ppaction://media"/>
          </p:cNvPr>
          <p:cNvPicPr>
            <a:picLocks noRot="1" noChangeAspect="1"/>
          </p:cNvPicPr>
          <p:nvPr>
            <a:wavAudioFile r:embed="rId1" name="2"/>
          </p:nvPr>
        </p:nvPicPr>
        <p:blipFill>
          <a:blip r:embed="rId4"/>
          <a:stretch>
            <a:fillRect/>
          </a:stretch>
        </p:blipFill>
        <p:spPr>
          <a:xfrm>
            <a:off x="428596" y="5715016"/>
            <a:ext cx="876304" cy="876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09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amScanner 05-05-2020 18.52.49_3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/>
          <a:stretch>
            <a:fillRect/>
          </a:stretch>
        </p:blipFill>
        <p:spPr>
          <a:xfrm>
            <a:off x="857224" y="5357826"/>
            <a:ext cx="857256" cy="857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19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amScanner 05-05-2020 18.52.49_4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3" name="4">
            <a:hlinkClick r:id="" action="ppaction://media"/>
          </p:cNvPr>
          <p:cNvPicPr>
            <a:picLocks noRot="1" noChangeAspect="1"/>
          </p:cNvPicPr>
          <p:nvPr>
            <a:wavAudioFile r:embed="rId1" name="4"/>
          </p:nvPr>
        </p:nvPicPr>
        <p:blipFill>
          <a:blip r:embed="rId4"/>
          <a:stretch>
            <a:fillRect/>
          </a:stretch>
        </p:blipFill>
        <p:spPr>
          <a:xfrm>
            <a:off x="928662" y="5429264"/>
            <a:ext cx="642942" cy="6429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2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571480"/>
          </a:xfrm>
        </p:spPr>
        <p:txBody>
          <a:bodyPr>
            <a:normAutofit fontScale="90000"/>
          </a:bodyPr>
          <a:lstStyle/>
          <a:p>
            <a:r>
              <a:rPr lang="ar-LB" sz="3600" u="sng" dirty="0" smtClean="0"/>
              <a:t>التّاريخ: 18 أيّار 2020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14346" y="857232"/>
            <a:ext cx="8929718" cy="6000768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ar-LB" sz="5100" u="sng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المحور الثّالث: </a:t>
            </a:r>
            <a:r>
              <a:rPr lang="ar-LB" sz="5100" u="sng" dirty="0" smtClean="0">
                <a:solidFill>
                  <a:srgbClr val="00B050"/>
                </a:solidFill>
                <a:latin typeface="Traditional Arabic" pitchFamily="18" charset="-78"/>
                <a:cs typeface="Traditional Arabic" pitchFamily="18" charset="-78"/>
              </a:rPr>
              <a:t>أعرِف كثيرًا.</a:t>
            </a:r>
          </a:p>
          <a:p>
            <a:pPr algn="ctr">
              <a:buNone/>
            </a:pPr>
            <a:r>
              <a:rPr lang="ar-LB" sz="5100" u="sng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النّصّ الأوّل: </a:t>
            </a:r>
            <a:r>
              <a:rPr lang="ar-LB" sz="5100" u="sng" dirty="0" smtClean="0">
                <a:solidFill>
                  <a:srgbClr val="00B050"/>
                </a:solidFill>
                <a:latin typeface="Traditional Arabic" pitchFamily="18" charset="-78"/>
                <a:cs typeface="Traditional Arabic" pitchFamily="18" charset="-78"/>
              </a:rPr>
              <a:t>غابات العطاء</a:t>
            </a:r>
          </a:p>
          <a:p>
            <a:pPr algn="r" rtl="1">
              <a:buFont typeface="Wingdings" pitchFamily="2" charset="2"/>
              <a:buChar char="q"/>
            </a:pPr>
            <a:r>
              <a:rPr lang="ar-LB" sz="5100" u="sng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مترادفات: ص. 8-9</a:t>
            </a:r>
          </a:p>
          <a:p>
            <a:pPr algn="r" rtl="1"/>
            <a:r>
              <a:rPr lang="ar-LB" sz="5100" dirty="0" smtClean="0">
                <a:latin typeface="Traditional Arabic" pitchFamily="18" charset="-78"/>
                <a:cs typeface="Traditional Arabic" pitchFamily="18" charset="-78"/>
              </a:rPr>
              <a:t>الشّاسعة: الواسعة.</a:t>
            </a:r>
          </a:p>
          <a:p>
            <a:pPr algn="r" rtl="1"/>
            <a:r>
              <a:rPr lang="ar-LB" sz="5100" dirty="0" smtClean="0">
                <a:latin typeface="Traditional Arabic" pitchFamily="18" charset="-78"/>
                <a:cs typeface="Traditional Arabic" pitchFamily="18" charset="-78"/>
              </a:rPr>
              <a:t>يفوقُ: يزيدُ على.</a:t>
            </a:r>
          </a:p>
          <a:p>
            <a:pPr algn="r" rtl="1"/>
            <a:r>
              <a:rPr lang="ar-LB" sz="5100" dirty="0" smtClean="0">
                <a:latin typeface="Traditional Arabic" pitchFamily="18" charset="-78"/>
                <a:cs typeface="Traditional Arabic" pitchFamily="18" charset="-78"/>
              </a:rPr>
              <a:t>فصائل: أنواع.</a:t>
            </a:r>
          </a:p>
          <a:p>
            <a:pPr algn="r" rtl="1"/>
            <a:r>
              <a:rPr lang="ar-LB" sz="5100" dirty="0" smtClean="0">
                <a:latin typeface="Traditional Arabic" pitchFamily="18" charset="-78"/>
                <a:cs typeface="Traditional Arabic" pitchFamily="18" charset="-78"/>
              </a:rPr>
              <a:t>تَضُمُّهُ: تحويهِ.</a:t>
            </a:r>
          </a:p>
          <a:p>
            <a:pPr algn="r" rtl="1"/>
            <a:r>
              <a:rPr lang="ar-LB" sz="5100" dirty="0" smtClean="0">
                <a:latin typeface="Traditional Arabic" pitchFamily="18" charset="-78"/>
                <a:cs typeface="Traditional Arabic" pitchFamily="18" charset="-78"/>
              </a:rPr>
              <a:t>جُرِفَ: أُزيلَ.</a:t>
            </a:r>
          </a:p>
          <a:p>
            <a:pPr algn="r" rtl="1"/>
            <a:r>
              <a:rPr lang="ar-LB" sz="5100" dirty="0" smtClean="0">
                <a:latin typeface="Traditional Arabic" pitchFamily="18" charset="-78"/>
                <a:cs typeface="Traditional Arabic" pitchFamily="18" charset="-78"/>
              </a:rPr>
              <a:t>موطنها: مسكنها.</a:t>
            </a:r>
          </a:p>
          <a:p>
            <a:pPr algn="r" rtl="1"/>
            <a:r>
              <a:rPr lang="ar-LB" sz="5100" dirty="0" smtClean="0">
                <a:latin typeface="Traditional Arabic" pitchFamily="18" charset="-78"/>
                <a:cs typeface="Traditional Arabic" pitchFamily="18" charset="-78"/>
              </a:rPr>
              <a:t>انقراضها: زوالها.</a:t>
            </a:r>
          </a:p>
          <a:p>
            <a:pPr algn="r" rtl="1"/>
            <a:r>
              <a:rPr lang="ar-LB" sz="5100" dirty="0" smtClean="0">
                <a:latin typeface="Traditional Arabic" pitchFamily="18" charset="-78"/>
                <a:cs typeface="Traditional Arabic" pitchFamily="18" charset="-78"/>
              </a:rPr>
              <a:t>فتّاكة: مُميتة.</a:t>
            </a:r>
          </a:p>
          <a:p>
            <a:pPr algn="r" rtl="1"/>
            <a:r>
              <a:rPr lang="ar-LB" sz="5100" dirty="0" smtClean="0">
                <a:latin typeface="Traditional Arabic" pitchFamily="18" charset="-78"/>
                <a:cs typeface="Traditional Arabic" pitchFamily="18" charset="-78"/>
              </a:rPr>
              <a:t>تمتصُّ: تشربُ.</a:t>
            </a:r>
          </a:p>
          <a:p>
            <a:pPr algn="r" rtl="1"/>
            <a:r>
              <a:rPr lang="ar-LB" sz="5100" dirty="0" smtClean="0">
                <a:latin typeface="Traditional Arabic" pitchFamily="18" charset="-78"/>
                <a:cs typeface="Traditional Arabic" pitchFamily="18" charset="-78"/>
              </a:rPr>
              <a:t>يغدو: يُصبح.</a:t>
            </a:r>
          </a:p>
          <a:p>
            <a:pPr algn="r" rtl="1">
              <a:buNone/>
            </a:pPr>
            <a:endParaRPr lang="en-US" sz="4000" u="sng" dirty="0">
              <a:solidFill>
                <a:srgbClr val="FF000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4" name="Explosion 2 3"/>
          <p:cNvSpPr/>
          <p:nvPr/>
        </p:nvSpPr>
        <p:spPr>
          <a:xfrm>
            <a:off x="428596" y="1928802"/>
            <a:ext cx="5286412" cy="464347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3600" dirty="0" smtClean="0">
                <a:latin typeface="Traditional Arabic" pitchFamily="18" charset="-78"/>
                <a:cs typeface="Traditional Arabic" pitchFamily="18" charset="-78"/>
              </a:rPr>
              <a:t>انتباه: حفظ </a:t>
            </a:r>
            <a:r>
              <a:rPr lang="ar-LB" sz="3600" dirty="0" smtClean="0">
                <a:latin typeface="Traditional Arabic" pitchFamily="18" charset="-78"/>
                <a:cs typeface="Traditional Arabic" pitchFamily="18" charset="-78"/>
              </a:rPr>
              <a:t>الـمترادفات الـملوّنة </a:t>
            </a:r>
            <a:r>
              <a:rPr lang="ar-LB" sz="3600" dirty="0" smtClean="0">
                <a:latin typeface="Traditional Arabic" pitchFamily="18" charset="-78"/>
                <a:cs typeface="Traditional Arabic" pitchFamily="18" charset="-78"/>
              </a:rPr>
              <a:t>في النّصّ أيضًا. </a:t>
            </a:r>
            <a:endParaRPr lang="en-US" sz="3600" dirty="0">
              <a:latin typeface="Traditional Arabic" pitchFamily="18" charset="-78"/>
              <a:cs typeface="Traditional Arabic" pitchFamily="18" charset="-78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785926"/>
            <a:ext cx="8229600" cy="4389120"/>
          </a:xfrm>
        </p:spPr>
        <p:txBody>
          <a:bodyPr/>
          <a:lstStyle/>
          <a:p>
            <a:pPr algn="ctr">
              <a:buNone/>
            </a:pPr>
            <a:endParaRPr lang="ar-LB" dirty="0" smtClean="0">
              <a:solidFill>
                <a:srgbClr val="FFC000"/>
              </a:solidFill>
            </a:endParaRPr>
          </a:p>
          <a:p>
            <a:pPr algn="ctr">
              <a:buNone/>
            </a:pPr>
            <a:r>
              <a:rPr lang="ar-LB" sz="3600" dirty="0" smtClean="0">
                <a:solidFill>
                  <a:srgbClr val="FFC000"/>
                </a:solidFill>
              </a:rPr>
              <a:t>لقد اشتقتُ لكم كثيرًا.</a:t>
            </a:r>
          </a:p>
          <a:p>
            <a:pPr algn="ctr">
              <a:buNone/>
            </a:pPr>
            <a:endParaRPr lang="ar-LB" sz="3600" dirty="0" smtClean="0">
              <a:solidFill>
                <a:srgbClr val="FFC000"/>
              </a:solidFill>
            </a:endParaRPr>
          </a:p>
          <a:p>
            <a:pPr algn="ctr">
              <a:buNone/>
            </a:pPr>
            <a:endParaRPr lang="ar-LB" sz="3600" dirty="0" smtClean="0">
              <a:solidFill>
                <a:srgbClr val="FFC000"/>
              </a:solidFill>
            </a:endParaRPr>
          </a:p>
          <a:p>
            <a:pPr algn="ctr">
              <a:buNone/>
            </a:pPr>
            <a:endParaRPr lang="ar-LB" sz="3600" dirty="0" smtClean="0">
              <a:solidFill>
                <a:srgbClr val="FFC000"/>
              </a:solidFill>
            </a:endParaRPr>
          </a:p>
          <a:p>
            <a:pPr algn="ctr">
              <a:buNone/>
            </a:pPr>
            <a:r>
              <a:rPr lang="ar-LB" sz="3600" dirty="0" smtClean="0">
                <a:solidFill>
                  <a:srgbClr val="FFC000"/>
                </a:solidFill>
              </a:rPr>
              <a:t>عملًا موفّقًا يا أعزّائي.</a:t>
            </a:r>
          </a:p>
          <a:p>
            <a:pPr algn="ctr">
              <a:buNone/>
            </a:pPr>
            <a:endParaRPr lang="ar-LB" dirty="0" smtClean="0">
              <a:solidFill>
                <a:srgbClr val="FFC000"/>
              </a:solidFill>
            </a:endParaRPr>
          </a:p>
          <a:p>
            <a:pPr algn="ctr">
              <a:buNone/>
            </a:pP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4" name="Smiley Face 3"/>
          <p:cNvSpPr/>
          <p:nvPr/>
        </p:nvSpPr>
        <p:spPr>
          <a:xfrm>
            <a:off x="4000496" y="3286124"/>
            <a:ext cx="1214446" cy="1214446"/>
          </a:xfrm>
          <a:prstGeom prst="smileyFac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5" name="Heart 4"/>
          <p:cNvSpPr/>
          <p:nvPr/>
        </p:nvSpPr>
        <p:spPr>
          <a:xfrm>
            <a:off x="571472" y="1285860"/>
            <a:ext cx="1285884" cy="1214446"/>
          </a:xfrm>
          <a:prstGeom prst="hear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Heart 5"/>
          <p:cNvSpPr/>
          <p:nvPr/>
        </p:nvSpPr>
        <p:spPr>
          <a:xfrm>
            <a:off x="1357290" y="4929198"/>
            <a:ext cx="1285884" cy="1214446"/>
          </a:xfrm>
          <a:prstGeom prst="hear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Heart 6"/>
          <p:cNvSpPr/>
          <p:nvPr/>
        </p:nvSpPr>
        <p:spPr>
          <a:xfrm>
            <a:off x="7143768" y="1643050"/>
            <a:ext cx="1285884" cy="1214446"/>
          </a:xfrm>
          <a:prstGeom prst="hear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Heart 7"/>
          <p:cNvSpPr/>
          <p:nvPr/>
        </p:nvSpPr>
        <p:spPr>
          <a:xfrm>
            <a:off x="4000496" y="500042"/>
            <a:ext cx="1285884" cy="1214446"/>
          </a:xfrm>
          <a:prstGeom prst="hear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Heart 8"/>
          <p:cNvSpPr/>
          <p:nvPr/>
        </p:nvSpPr>
        <p:spPr>
          <a:xfrm>
            <a:off x="7143768" y="4929198"/>
            <a:ext cx="1285884" cy="1214446"/>
          </a:xfrm>
          <a:prstGeom prst="hear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296</TotalTime>
  <Words>151</Words>
  <Application>Microsoft Office PowerPoint</Application>
  <PresentationFormat>On-screen Show (4:3)</PresentationFormat>
  <Paragraphs>29</Paragraphs>
  <Slides>9</Slides>
  <Notes>0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Flow</vt:lpstr>
      <vt:lpstr>مدرسة دومينيكان لسيّدة الدّاليفراند عاريّا</vt:lpstr>
      <vt:lpstr>المحور الثّالث: أعرِفُ كثيرًا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التّاريخ: 18 أيّار 2020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مدرسة الدّومينيكان الدّليفراند عاريّا</dc:title>
  <dc:creator>Carole</dc:creator>
  <cp:lastModifiedBy>HP1</cp:lastModifiedBy>
  <cp:revision>37</cp:revision>
  <dcterms:created xsi:type="dcterms:W3CDTF">2020-05-05T17:10:55Z</dcterms:created>
  <dcterms:modified xsi:type="dcterms:W3CDTF">2020-05-13T21:58:35Z</dcterms:modified>
</cp:coreProperties>
</file>