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ECCCD0-74E3-445C-AE3A-E28EA9AA9083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307B4B-2923-4EA0-8C62-449EA8B4C283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Orthographe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mtClean="0"/>
              <a:t>Objectif :  Former des noms au féminin.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1"/>
    </mc:Choice>
    <mc:Fallback xmlns="">
      <p:transition spd="slow" advTm="2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1- Le </a:t>
            </a:r>
            <a:r>
              <a:rPr lang="en-US" sz="3200" dirty="0" err="1" smtClean="0"/>
              <a:t>féminin</a:t>
            </a:r>
            <a:r>
              <a:rPr lang="en-US" sz="3200" dirty="0" smtClean="0"/>
              <a:t> d’un nom se </a:t>
            </a:r>
            <a:r>
              <a:rPr lang="en-US" sz="3200" dirty="0" err="1" smtClean="0"/>
              <a:t>forme</a:t>
            </a:r>
            <a:r>
              <a:rPr lang="en-US" sz="3200" dirty="0" smtClean="0"/>
              <a:t> </a:t>
            </a:r>
            <a:r>
              <a:rPr lang="en-US" sz="3200" dirty="0" err="1" smtClean="0"/>
              <a:t>généralement</a:t>
            </a:r>
            <a:r>
              <a:rPr lang="en-US" sz="3200" dirty="0" smtClean="0"/>
              <a:t> en </a:t>
            </a:r>
            <a:r>
              <a:rPr lang="en-US" sz="3200" dirty="0" err="1" smtClean="0"/>
              <a:t>ajoutant</a:t>
            </a:r>
            <a:r>
              <a:rPr lang="en-US" sz="3200" dirty="0" smtClean="0"/>
              <a:t> un “e” au nom </a:t>
            </a:r>
            <a:r>
              <a:rPr lang="en-US" sz="3200" dirty="0" err="1" smtClean="0"/>
              <a:t>masculin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147248" cy="192556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Exemples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un </a:t>
            </a:r>
            <a:r>
              <a:rPr lang="en-US" smtClean="0"/>
              <a:t>ami </a:t>
            </a:r>
            <a:r>
              <a:rPr lang="en-US" dirty="0" smtClean="0">
                <a:sym typeface="Wingdings" pitchFamily="2" charset="2"/>
              </a:rPr>
              <a:t> 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ami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endParaRPr lang="en-US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marchand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marchand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endParaRPr lang="en-US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étudiant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étudiant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86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7"/>
    </mc:Choice>
    <mc:Fallback xmlns="">
      <p:transition spd="slow" advTm="3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2- Pour </a:t>
            </a:r>
            <a:r>
              <a:rPr lang="en-US" sz="4400" dirty="0" err="1"/>
              <a:t>quelques</a:t>
            </a:r>
            <a:r>
              <a:rPr lang="en-US" sz="4400" dirty="0"/>
              <a:t> mots, le </a:t>
            </a:r>
            <a:r>
              <a:rPr lang="en-US" sz="4400" dirty="0" err="1"/>
              <a:t>féminin</a:t>
            </a:r>
            <a:r>
              <a:rPr lang="en-US" sz="4400" dirty="0"/>
              <a:t> change </a:t>
            </a:r>
            <a:r>
              <a:rPr lang="en-US" sz="4400" dirty="0" err="1"/>
              <a:t>complètement</a:t>
            </a:r>
            <a:r>
              <a:rPr lang="en-US" sz="4400" dirty="0"/>
              <a:t>.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Exemples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mon frère </a:t>
            </a:r>
            <a:r>
              <a:rPr lang="en-US" dirty="0" smtClean="0">
                <a:sym typeface="Wingdings" pitchFamily="2" charset="2"/>
              </a:rPr>
              <a:t>  ma </a:t>
            </a:r>
            <a:r>
              <a:rPr lang="en-US" dirty="0" err="1" smtClean="0">
                <a:sym typeface="Wingdings" pitchFamily="2" charset="2"/>
              </a:rPr>
              <a:t>sœur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son </a:t>
            </a:r>
            <a:r>
              <a:rPr lang="en-US" dirty="0" err="1" smtClean="0">
                <a:sym typeface="Wingdings" pitchFamily="2" charset="2"/>
              </a:rPr>
              <a:t>oncle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sa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tante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cheval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jument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le </a:t>
            </a:r>
            <a:r>
              <a:rPr lang="en-US" dirty="0" err="1" smtClean="0">
                <a:sym typeface="Wingdings" pitchFamily="2" charset="2"/>
              </a:rPr>
              <a:t>roi</a:t>
            </a:r>
            <a:r>
              <a:rPr lang="en-US" dirty="0" smtClean="0">
                <a:sym typeface="Wingdings" pitchFamily="2" charset="2"/>
              </a:rPr>
              <a:t>  la </a:t>
            </a:r>
            <a:r>
              <a:rPr lang="en-US" dirty="0" err="1" smtClean="0">
                <a:sym typeface="Wingdings" pitchFamily="2" charset="2"/>
              </a:rPr>
              <a:t>reine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empereur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impératrice</a:t>
            </a:r>
            <a:endParaRPr lang="en-US" dirty="0" smtClean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2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3- Les </a:t>
            </a:r>
            <a:r>
              <a:rPr lang="en-US" sz="4000" dirty="0" err="1" smtClean="0"/>
              <a:t>noms</a:t>
            </a:r>
            <a:r>
              <a:rPr lang="en-US" sz="4000" dirty="0" smtClean="0"/>
              <a:t> </a:t>
            </a:r>
            <a:r>
              <a:rPr lang="en-US" sz="4000" dirty="0" err="1" smtClean="0"/>
              <a:t>masculins</a:t>
            </a:r>
            <a:r>
              <a:rPr lang="en-US" sz="4000" dirty="0" smtClean="0"/>
              <a:t> qui se </a:t>
            </a:r>
            <a:r>
              <a:rPr lang="en-US" sz="4000" dirty="0" err="1" smtClean="0"/>
              <a:t>terminent</a:t>
            </a:r>
            <a:r>
              <a:rPr lang="en-US" sz="4000" dirty="0" smtClean="0"/>
              <a:t> en “e” ne </a:t>
            </a:r>
            <a:r>
              <a:rPr lang="en-US" sz="4000" dirty="0" err="1" smtClean="0"/>
              <a:t>changent</a:t>
            </a:r>
            <a:r>
              <a:rPr lang="en-US" sz="4000" dirty="0" smtClean="0"/>
              <a:t> pas au </a:t>
            </a:r>
            <a:r>
              <a:rPr lang="en-US" sz="4000" dirty="0" err="1" smtClean="0"/>
              <a:t>féminin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852936"/>
            <a:ext cx="6912768" cy="1944216"/>
          </a:xfrm>
        </p:spPr>
        <p:txBody>
          <a:bodyPr/>
          <a:lstStyle/>
          <a:p>
            <a:r>
              <a:rPr lang="en-US" dirty="0" err="1" smtClean="0"/>
              <a:t>Exemples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fleuriste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fleuriste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élève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élève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malade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malade</a:t>
            </a:r>
            <a:endParaRPr lang="en-US" dirty="0" smtClean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2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5"/>
    </mc:Choice>
    <mc:Fallback xmlns="">
      <p:transition spd="slow" advTm="3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4- Les </a:t>
            </a:r>
            <a:r>
              <a:rPr lang="en-US" sz="4000" dirty="0" err="1" smtClean="0"/>
              <a:t>noms</a:t>
            </a:r>
            <a:r>
              <a:rPr lang="en-US" sz="4000" dirty="0" smtClean="0"/>
              <a:t> </a:t>
            </a:r>
            <a:r>
              <a:rPr lang="en-US" sz="4000" dirty="0" err="1" smtClean="0"/>
              <a:t>masculins</a:t>
            </a:r>
            <a:r>
              <a:rPr lang="en-US" sz="4000" dirty="0" smtClean="0"/>
              <a:t> </a:t>
            </a:r>
            <a:r>
              <a:rPr lang="en-US" sz="4000" dirty="0" err="1" smtClean="0"/>
              <a:t>terminés</a:t>
            </a:r>
            <a:r>
              <a:rPr lang="en-US" sz="4000" dirty="0" smtClean="0"/>
              <a:t> par “ </a:t>
            </a:r>
            <a:r>
              <a:rPr lang="en-US" sz="4000" dirty="0" err="1" smtClean="0"/>
              <a:t>er</a:t>
            </a:r>
            <a:r>
              <a:rPr lang="en-US" sz="4000" dirty="0" smtClean="0"/>
              <a:t>” </a:t>
            </a:r>
            <a:r>
              <a:rPr lang="en-US" sz="4000" dirty="0" err="1" smtClean="0"/>
              <a:t>changent</a:t>
            </a:r>
            <a:r>
              <a:rPr lang="en-US" sz="4000" dirty="0" smtClean="0"/>
              <a:t> en “ </a:t>
            </a:r>
            <a:r>
              <a:rPr lang="en-US" sz="4000" dirty="0" err="1" smtClean="0"/>
              <a:t>ère</a:t>
            </a:r>
            <a:r>
              <a:rPr lang="en-US" sz="4000" dirty="0" smtClean="0"/>
              <a:t>”.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2429624"/>
          </a:xfrm>
        </p:spPr>
        <p:txBody>
          <a:bodyPr/>
          <a:lstStyle/>
          <a:p>
            <a:r>
              <a:rPr lang="en-US" dirty="0" err="1" smtClean="0"/>
              <a:t>Exemples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le couturier </a:t>
            </a:r>
            <a:r>
              <a:rPr lang="en-US" dirty="0" smtClean="0">
                <a:sym typeface="Wingdings" pitchFamily="2" charset="2"/>
              </a:rPr>
              <a:t> la </a:t>
            </a:r>
            <a:r>
              <a:rPr lang="en-US" dirty="0" err="1" smtClean="0">
                <a:sym typeface="Wingdings" pitchFamily="2" charset="2"/>
              </a:rPr>
              <a:t>couturi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ère</a:t>
            </a:r>
            <a:endParaRPr lang="en-US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boulanger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boulang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ère</a:t>
            </a:r>
            <a:endParaRPr lang="en-US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un </a:t>
            </a:r>
            <a:r>
              <a:rPr lang="en-US" dirty="0" err="1" smtClean="0">
                <a:sym typeface="Wingdings" pitchFamily="2" charset="2"/>
              </a:rPr>
              <a:t>infirmier</a:t>
            </a:r>
            <a:r>
              <a:rPr lang="en-US" dirty="0" smtClean="0">
                <a:sym typeface="Wingdings" pitchFamily="2" charset="2"/>
              </a:rPr>
              <a:t> 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infirmi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ère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0"/>
    </mc:Choice>
    <mc:Fallback xmlns="">
      <p:transition spd="slow" advTm="2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517632" cy="171906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5- Les </a:t>
            </a:r>
            <a:r>
              <a:rPr lang="en-US" sz="4000" dirty="0" err="1" smtClean="0"/>
              <a:t>noms</a:t>
            </a:r>
            <a:r>
              <a:rPr lang="en-US" sz="4000" dirty="0" smtClean="0"/>
              <a:t> </a:t>
            </a:r>
            <a:r>
              <a:rPr lang="en-US" sz="4000" dirty="0" err="1" smtClean="0"/>
              <a:t>masculins</a:t>
            </a:r>
            <a:r>
              <a:rPr lang="en-US" sz="4000" dirty="0" smtClean="0"/>
              <a:t> </a:t>
            </a:r>
            <a:r>
              <a:rPr lang="en-US" sz="4000" dirty="0" err="1" smtClean="0"/>
              <a:t>terminés</a:t>
            </a:r>
            <a:r>
              <a:rPr lang="en-US" sz="4000" dirty="0" smtClean="0"/>
              <a:t> par :</a:t>
            </a:r>
            <a:br>
              <a:rPr lang="en-US" sz="4000" dirty="0" smtClean="0"/>
            </a:br>
            <a:r>
              <a:rPr lang="en-US" sz="4000" dirty="0" smtClean="0"/>
              <a:t> n , l </a:t>
            </a:r>
            <a:r>
              <a:rPr lang="en-US" sz="4000" dirty="0" err="1" smtClean="0"/>
              <a:t>ou</a:t>
            </a:r>
            <a:r>
              <a:rPr lang="en-US" sz="4000" dirty="0" smtClean="0"/>
              <a:t> t  </a:t>
            </a:r>
            <a:r>
              <a:rPr lang="en-US" sz="4000" dirty="0" err="1" smtClean="0"/>
              <a:t>doublent</a:t>
            </a:r>
            <a:r>
              <a:rPr lang="en-US" sz="4000" dirty="0" smtClean="0"/>
              <a:t> la </a:t>
            </a:r>
            <a:r>
              <a:rPr lang="en-US" sz="4000" dirty="0" err="1" smtClean="0"/>
              <a:t>consonne</a:t>
            </a:r>
            <a:r>
              <a:rPr lang="en-US" sz="4000" dirty="0" smtClean="0"/>
              <a:t> finale et nous </a:t>
            </a:r>
            <a:r>
              <a:rPr lang="en-US" sz="4000" dirty="0" err="1" smtClean="0"/>
              <a:t>ajoutons</a:t>
            </a:r>
            <a:r>
              <a:rPr lang="en-US" sz="4000" dirty="0" smtClean="0"/>
              <a:t> la </a:t>
            </a:r>
            <a:r>
              <a:rPr lang="en-US" sz="4000" dirty="0" err="1" smtClean="0"/>
              <a:t>lettre</a:t>
            </a:r>
            <a:r>
              <a:rPr lang="en-US" sz="4000" dirty="0" smtClean="0"/>
              <a:t> “ e “ au </a:t>
            </a:r>
            <a:r>
              <a:rPr lang="en-US" sz="4000" dirty="0" err="1" smtClean="0"/>
              <a:t>féminin</a:t>
            </a:r>
            <a:r>
              <a:rPr lang="en-US" sz="4000" dirty="0" smtClean="0"/>
              <a:t>.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140968"/>
            <a:ext cx="6923112" cy="2967608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Exemples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paysan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une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paysan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ne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err="1" smtClean="0">
                <a:sym typeface="Wingdings" pitchFamily="2" charset="2"/>
              </a:rPr>
              <a:t>mon</a:t>
            </a:r>
            <a:r>
              <a:rPr lang="en-US" dirty="0" smtClean="0">
                <a:sym typeface="Wingdings" pitchFamily="2" charset="2"/>
              </a:rPr>
              <a:t> chat  ma </a:t>
            </a:r>
            <a:r>
              <a:rPr lang="en-US" dirty="0" err="1" smtClean="0">
                <a:sym typeface="Wingdings" pitchFamily="2" charset="2"/>
              </a:rPr>
              <a:t>chat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te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le </a:t>
            </a:r>
            <a:r>
              <a:rPr lang="en-US" dirty="0" err="1" smtClean="0">
                <a:sym typeface="Wingdings" pitchFamily="2" charset="2"/>
              </a:rPr>
              <a:t>criminel</a:t>
            </a:r>
            <a:r>
              <a:rPr lang="en-US" dirty="0" smtClean="0">
                <a:sym typeface="Wingdings" pitchFamily="2" charset="2"/>
              </a:rPr>
              <a:t>  la </a:t>
            </a:r>
            <a:r>
              <a:rPr lang="en-US" dirty="0" err="1" smtClean="0">
                <a:sym typeface="Wingdings" pitchFamily="2" charset="2"/>
              </a:rPr>
              <a:t>criminel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4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8"/>
    </mc:Choice>
    <mc:Fallback xmlns="">
      <p:transition spd="slow" advTm="4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517632" cy="17190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6- Le </a:t>
            </a:r>
            <a:r>
              <a:rPr lang="en-US" sz="4000" dirty="0" err="1" smtClean="0"/>
              <a:t>suffixe</a:t>
            </a:r>
            <a:r>
              <a:rPr lang="en-US" sz="4000" dirty="0" smtClean="0"/>
              <a:t> final de </a:t>
            </a:r>
            <a:r>
              <a:rPr lang="en-US" sz="4000" dirty="0" err="1" smtClean="0"/>
              <a:t>certains</a:t>
            </a:r>
            <a:r>
              <a:rPr lang="en-US" sz="4000" dirty="0" smtClean="0"/>
              <a:t> </a:t>
            </a:r>
            <a:r>
              <a:rPr lang="en-US" sz="4000" dirty="0" err="1" smtClean="0"/>
              <a:t>noms</a:t>
            </a:r>
            <a:r>
              <a:rPr lang="en-US" sz="4000" dirty="0" smtClean="0"/>
              <a:t> </a:t>
            </a:r>
            <a:r>
              <a:rPr lang="en-US" sz="4000" dirty="0" err="1" smtClean="0"/>
              <a:t>masculins</a:t>
            </a:r>
            <a:r>
              <a:rPr lang="en-US" sz="4000" dirty="0" smtClean="0"/>
              <a:t> </a:t>
            </a:r>
            <a:r>
              <a:rPr lang="en-US" sz="4000" dirty="0" err="1" smtClean="0"/>
              <a:t>changent</a:t>
            </a:r>
            <a:r>
              <a:rPr lang="en-US" sz="4000" dirty="0" smtClean="0"/>
              <a:t> au </a:t>
            </a:r>
            <a:r>
              <a:rPr lang="en-US" sz="4000" dirty="0" err="1" smtClean="0"/>
              <a:t>féminin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140968"/>
            <a:ext cx="6923112" cy="29676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Exemples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eur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 </a:t>
            </a:r>
            <a:r>
              <a:rPr lang="en-US" sz="2400" dirty="0" err="1" smtClean="0">
                <a:sym typeface="Wingdings" pitchFamily="2" charset="2"/>
              </a:rPr>
              <a:t>euse</a:t>
            </a:r>
            <a:r>
              <a:rPr lang="en-US" sz="2400" dirty="0" smtClean="0">
                <a:sym typeface="Wingdings" pitchFamily="2" charset="2"/>
              </a:rPr>
              <a:t> : un coiffeur  </a:t>
            </a:r>
            <a:r>
              <a:rPr lang="en-US" sz="2400" dirty="0" err="1" smtClean="0">
                <a:sym typeface="Wingdings" pitchFamily="2" charset="2"/>
              </a:rPr>
              <a:t>une</a:t>
            </a:r>
            <a:r>
              <a:rPr lang="en-US" sz="2400" dirty="0" smtClean="0">
                <a:sym typeface="Wingdings" pitchFamily="2" charset="2"/>
              </a:rPr>
              <a:t> coiff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euse</a:t>
            </a:r>
          </a:p>
          <a:p>
            <a:r>
              <a:rPr lang="en-US" sz="2400" dirty="0" err="1" smtClean="0">
                <a:sym typeface="Wingdings" pitchFamily="2" charset="2"/>
              </a:rPr>
              <a:t>teur</a:t>
            </a:r>
            <a:r>
              <a:rPr lang="en-US" sz="2400" dirty="0" smtClean="0">
                <a:sym typeface="Wingdings" pitchFamily="2" charset="2"/>
              </a:rPr>
              <a:t>  trice : un </a:t>
            </a:r>
            <a:r>
              <a:rPr lang="en-US" sz="2400" dirty="0" err="1" smtClean="0">
                <a:sym typeface="Wingdings" pitchFamily="2" charset="2"/>
              </a:rPr>
              <a:t>directeur</a:t>
            </a:r>
            <a:r>
              <a:rPr lang="en-US" sz="2400" dirty="0" smtClean="0">
                <a:sym typeface="Wingdings" pitchFamily="2" charset="2"/>
              </a:rPr>
              <a:t>  </a:t>
            </a:r>
            <a:r>
              <a:rPr lang="en-US" sz="2400" dirty="0" err="1" smtClean="0">
                <a:sym typeface="Wingdings" pitchFamily="2" charset="2"/>
              </a:rPr>
              <a:t>une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direc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trice</a:t>
            </a:r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2400" dirty="0" err="1" smtClean="0">
                <a:sym typeface="Wingdings" pitchFamily="2" charset="2"/>
              </a:rPr>
              <a:t>eux</a:t>
            </a:r>
            <a:r>
              <a:rPr lang="en-US" sz="2400" dirty="0" smtClean="0">
                <a:sym typeface="Wingdings" pitchFamily="2" charset="2"/>
              </a:rPr>
              <a:t>  </a:t>
            </a:r>
            <a:r>
              <a:rPr lang="en-US" sz="2400" dirty="0" err="1" smtClean="0">
                <a:sym typeface="Wingdings" pitchFamily="2" charset="2"/>
              </a:rPr>
              <a:t>euse</a:t>
            </a:r>
            <a:r>
              <a:rPr lang="en-US" sz="2400" dirty="0" smtClean="0">
                <a:sym typeface="Wingdings" pitchFamily="2" charset="2"/>
              </a:rPr>
              <a:t> : un </a:t>
            </a:r>
            <a:r>
              <a:rPr lang="en-US" sz="2400" dirty="0" err="1" smtClean="0">
                <a:sym typeface="Wingdings" pitchFamily="2" charset="2"/>
              </a:rPr>
              <a:t>amoureux</a:t>
            </a:r>
            <a:r>
              <a:rPr lang="en-US" sz="2400" dirty="0" smtClean="0">
                <a:sym typeface="Wingdings" pitchFamily="2" charset="2"/>
              </a:rPr>
              <a:t>  </a:t>
            </a:r>
            <a:r>
              <a:rPr lang="en-US" sz="2400" dirty="0" err="1" smtClean="0">
                <a:sym typeface="Wingdings" pitchFamily="2" charset="2"/>
              </a:rPr>
              <a:t>une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amour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euse</a:t>
            </a:r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eau  </a:t>
            </a:r>
            <a:r>
              <a:rPr lang="en-US" sz="2400" dirty="0" err="1" smtClean="0">
                <a:sym typeface="Wingdings" pitchFamily="2" charset="2"/>
              </a:rPr>
              <a:t>elle</a:t>
            </a:r>
            <a:r>
              <a:rPr lang="en-US" sz="2400" dirty="0" smtClean="0">
                <a:sym typeface="Wingdings" pitchFamily="2" charset="2"/>
              </a:rPr>
              <a:t> : un </a:t>
            </a:r>
            <a:r>
              <a:rPr lang="en-US" sz="2400" dirty="0" err="1" smtClean="0">
                <a:sym typeface="Wingdings" pitchFamily="2" charset="2"/>
              </a:rPr>
              <a:t>chameau</a:t>
            </a:r>
            <a:r>
              <a:rPr lang="en-US" sz="2400" dirty="0" smtClean="0">
                <a:sym typeface="Wingdings" pitchFamily="2" charset="2"/>
              </a:rPr>
              <a:t>  </a:t>
            </a:r>
            <a:r>
              <a:rPr lang="en-US" sz="2400" dirty="0" err="1" smtClean="0">
                <a:sym typeface="Wingdings" pitchFamily="2" charset="2"/>
              </a:rPr>
              <a:t>une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cham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elle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4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24"/>
    </mc:Choice>
    <mc:Fallback xmlns="">
      <p:transition spd="slow" advTm="8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9|2|5.1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2|1.7|3.8|3.7|3.7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3|1.7|6.8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|1.9|4.1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4|1.9|4.5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6.5|2.1|11.7|18|19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362</TotalTime>
  <Words>222</Words>
  <Application>Microsoft Office PowerPoint</Application>
  <PresentationFormat>On-screen Show (4:3)</PresentationFormat>
  <Paragraphs>37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Constantia</vt:lpstr>
      <vt:lpstr>Wingdings</vt:lpstr>
      <vt:lpstr>Wingdings 2</vt:lpstr>
      <vt:lpstr>Flow</vt:lpstr>
      <vt:lpstr>Orthographe</vt:lpstr>
      <vt:lpstr>1- Le féminin d’un nom se forme généralement en ajoutant un “e” au nom masculin.</vt:lpstr>
      <vt:lpstr>2- Pour quelques mots, le féminin change complètement.</vt:lpstr>
      <vt:lpstr>3- Les noms masculins qui se terminent en “e” ne changent pas au féminin.</vt:lpstr>
      <vt:lpstr>4- Les noms masculins terminés par “ er” changent en “ ère”.</vt:lpstr>
      <vt:lpstr>5- Les noms masculins terminés par :  n , l ou t  doublent la consonne finale et nous ajoutons la lettre “ e “ au féminin. </vt:lpstr>
      <vt:lpstr>6- Le suffixe final de certains noms masculins changent au féminin.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Orthographe</dc:title>
  <dc:creator>Maya</dc:creator>
  <cp:lastModifiedBy>User</cp:lastModifiedBy>
  <cp:revision>10</cp:revision>
  <dcterms:created xsi:type="dcterms:W3CDTF">2020-03-18T12:37:37Z</dcterms:created>
  <dcterms:modified xsi:type="dcterms:W3CDTF">2020-03-21T10:13:43Z</dcterms:modified>
</cp:coreProperties>
</file>